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57" r:id="rId3"/>
    <p:sldId id="258" r:id="rId4"/>
    <p:sldId id="259" r:id="rId5"/>
    <p:sldId id="260" r:id="rId6"/>
    <p:sldId id="261" r:id="rId7"/>
    <p:sldId id="262" r:id="rId8"/>
    <p:sldId id="266" r:id="rId9"/>
    <p:sldId id="267" r:id="rId10"/>
    <p:sldId id="265" r:id="rId11"/>
    <p:sldId id="263" r:id="rId12"/>
    <p:sldId id="264" r:id="rId13"/>
    <p:sldId id="271" r:id="rId14"/>
    <p:sldId id="269" r:id="rId15"/>
    <p:sldId id="270" r:id="rId16"/>
    <p:sldId id="268" r:id="rId17"/>
    <p:sldId id="272" r:id="rId18"/>
    <p:sldId id="273"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A4C00F1-43EB-4BA5-97E5-C480E4E862B5}" type="datetimeFigureOut">
              <a:rPr lang="en-US" smtClean="0"/>
              <a:t>4/2/2013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139964-905B-4C15-B5EA-69D838D6EE2B}"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139964-905B-4C15-B5EA-69D838D6EE2B}" type="slidenum">
              <a:rPr lang="en-US" smtClean="0"/>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EAEBD03-E560-4D30-9110-4897E2CF8F0D}" type="datetimeFigureOut">
              <a:rPr lang="en-US" smtClean="0"/>
              <a:pPr/>
              <a:t>4/2/2013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FC5DD9-6ACB-4B87-9869-0C1B3A7BFA2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AEBD03-E560-4D30-9110-4897E2CF8F0D}" type="datetimeFigureOut">
              <a:rPr lang="en-US" smtClean="0"/>
              <a:pPr/>
              <a:t>4/2/2013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FC5DD9-6ACB-4B87-9869-0C1B3A7BFA2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AEBD03-E560-4D30-9110-4897E2CF8F0D}" type="datetimeFigureOut">
              <a:rPr lang="en-US" smtClean="0"/>
              <a:pPr/>
              <a:t>4/2/2013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FC5DD9-6ACB-4B87-9869-0C1B3A7BFA2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AEBD03-E560-4D30-9110-4897E2CF8F0D}" type="datetimeFigureOut">
              <a:rPr lang="en-US" smtClean="0"/>
              <a:pPr/>
              <a:t>4/2/2013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FC5DD9-6ACB-4B87-9869-0C1B3A7BFA2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EAEBD03-E560-4D30-9110-4897E2CF8F0D}" type="datetimeFigureOut">
              <a:rPr lang="en-US" smtClean="0"/>
              <a:pPr/>
              <a:t>4/2/2013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FC5DD9-6ACB-4B87-9869-0C1B3A7BFA2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EAEBD03-E560-4D30-9110-4897E2CF8F0D}" type="datetimeFigureOut">
              <a:rPr lang="en-US" smtClean="0"/>
              <a:pPr/>
              <a:t>4/2/2013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FC5DD9-6ACB-4B87-9869-0C1B3A7BFA2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EAEBD03-E560-4D30-9110-4897E2CF8F0D}" type="datetimeFigureOut">
              <a:rPr lang="en-US" smtClean="0"/>
              <a:pPr/>
              <a:t>4/2/2013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FC5DD9-6ACB-4B87-9869-0C1B3A7BFA2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EAEBD03-E560-4D30-9110-4897E2CF8F0D}" type="datetimeFigureOut">
              <a:rPr lang="en-US" smtClean="0"/>
              <a:pPr/>
              <a:t>4/2/2013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FC5DD9-6ACB-4B87-9869-0C1B3A7BFA2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AEBD03-E560-4D30-9110-4897E2CF8F0D}" type="datetimeFigureOut">
              <a:rPr lang="en-US" smtClean="0"/>
              <a:pPr/>
              <a:t>4/2/2013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FC5DD9-6ACB-4B87-9869-0C1B3A7BFA2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AEBD03-E560-4D30-9110-4897E2CF8F0D}" type="datetimeFigureOut">
              <a:rPr lang="en-US" smtClean="0"/>
              <a:pPr/>
              <a:t>4/2/2013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FC5DD9-6ACB-4B87-9869-0C1B3A7BFA2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AEBD03-E560-4D30-9110-4897E2CF8F0D}" type="datetimeFigureOut">
              <a:rPr lang="en-US" smtClean="0"/>
              <a:pPr/>
              <a:t>4/2/2013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FC5DD9-6ACB-4B87-9869-0C1B3A7BFA2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AEBD03-E560-4D30-9110-4897E2CF8F0D}" type="datetimeFigureOut">
              <a:rPr lang="en-US" smtClean="0"/>
              <a:pPr/>
              <a:t>4/2/2013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FC5DD9-6ACB-4B87-9869-0C1B3A7BFA2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edition.cnn.com/2011/11/24/world/africa/democratic-congo-rape/index.html" TargetMode="External"/><Relationship Id="rId2" Type="http://schemas.openxmlformats.org/officeDocument/2006/relationships/hyperlink" Target="http://www.unhcr.org/refworld/country,,UNPRESS,,COD,,4d957302c,0.html"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http://health.nytimes.com/health/guides/disease/measles/overview.html?inline=nyt-classifier" TargetMode="External"/><Relationship Id="rId2" Type="http://schemas.openxmlformats.org/officeDocument/2006/relationships/hyperlink" Target="http://health.nytimes.com/health/guides/disease/malaria/overview.html?inline=nyt-classifier" TargetMode="External"/><Relationship Id="rId1" Type="http://schemas.openxmlformats.org/officeDocument/2006/relationships/slideLayout" Target="../slideLayouts/slideLayout7.xml"/><Relationship Id="rId4" Type="http://schemas.openxmlformats.org/officeDocument/2006/relationships/hyperlink" Target="http://health.nytimes.com/health/guides/disease/typhoid-fever/overview.html?inline=nyt-classifier"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hyperlink" Target="http://www.gamepolitics.com/2008/07/11/report-rare-metal-fueled-african-quotplaystation-warquot" TargetMode="External"/><Relationship Id="rId4" Type="http://schemas.openxmlformats.org/officeDocument/2006/relationships/image" Target="../media/image14.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5" Type="http://schemas.openxmlformats.org/officeDocument/2006/relationships/hyperlink" Target="http://www.youtube.com/watch?v=qx2Sj1fhSso" TargetMode="Externa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s://encrypted-tbn0.gstatic.com/images?q=tbn:ANd9GcQY4BSkUYSRtuN5XWN1cE8XpYGN7TOL46Y4_8wTrR1zKSaNTB9v"/>
          <p:cNvPicPr>
            <a:picLocks noChangeAspect="1" noChangeArrowheads="1"/>
          </p:cNvPicPr>
          <p:nvPr/>
        </p:nvPicPr>
        <p:blipFill>
          <a:blip r:embed="rId3" cstate="print"/>
          <a:srcRect/>
          <a:stretch>
            <a:fillRect/>
          </a:stretch>
        </p:blipFill>
        <p:spPr bwMode="auto">
          <a:xfrm>
            <a:off x="1371600" y="0"/>
            <a:ext cx="6248400" cy="5467354"/>
          </a:xfrm>
          <a:prstGeom prst="rect">
            <a:avLst/>
          </a:prstGeom>
          <a:noFill/>
        </p:spPr>
      </p:pic>
      <p:sp>
        <p:nvSpPr>
          <p:cNvPr id="5" name="TextBox 4"/>
          <p:cNvSpPr txBox="1"/>
          <p:nvPr/>
        </p:nvSpPr>
        <p:spPr>
          <a:xfrm>
            <a:off x="609600" y="6400800"/>
            <a:ext cx="7696200" cy="369332"/>
          </a:xfrm>
          <a:prstGeom prst="rect">
            <a:avLst/>
          </a:prstGeom>
          <a:noFill/>
        </p:spPr>
        <p:txBody>
          <a:bodyPr wrap="square" rtlCol="0">
            <a:spAutoFit/>
          </a:bodyPr>
          <a:lstStyle/>
          <a:p>
            <a:r>
              <a:rPr lang="en-US" dirty="0" smtClean="0"/>
              <a:t>Claude </a:t>
            </a:r>
            <a:r>
              <a:rPr lang="en-US" dirty="0" smtClean="0"/>
              <a:t>Monet, </a:t>
            </a:r>
            <a:r>
              <a:rPr lang="en-US" i="1" dirty="0" smtClean="0"/>
              <a:t>Houses of Parliament</a:t>
            </a:r>
            <a:endParaRPr lang="en-US" dirty="0"/>
          </a:p>
        </p:txBody>
      </p:sp>
      <p:sp>
        <p:nvSpPr>
          <p:cNvPr id="6" name="TextBox 5"/>
          <p:cNvSpPr txBox="1"/>
          <p:nvPr/>
        </p:nvSpPr>
        <p:spPr>
          <a:xfrm>
            <a:off x="533400" y="5486400"/>
            <a:ext cx="7543800" cy="923330"/>
          </a:xfrm>
          <a:prstGeom prst="rect">
            <a:avLst/>
          </a:prstGeom>
          <a:noFill/>
        </p:spPr>
        <p:txBody>
          <a:bodyPr wrap="square" rtlCol="0">
            <a:spAutoFit/>
          </a:bodyPr>
          <a:lstStyle/>
          <a:p>
            <a:r>
              <a:rPr lang="en-US" dirty="0" smtClean="0"/>
              <a:t>“The air was dark above Gravesend, and farther back still seemed condensed into a mournful gloom, brooding motionless over the biggest, and greatest, town on earth.” (Conrad 9)</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335846"/>
            <a:ext cx="7924800" cy="6001643"/>
          </a:xfrm>
          <a:prstGeom prst="rect">
            <a:avLst/>
          </a:prstGeom>
        </p:spPr>
        <p:txBody>
          <a:bodyPr wrap="square">
            <a:spAutoFit/>
          </a:bodyPr>
          <a:lstStyle/>
          <a:p>
            <a:r>
              <a:rPr lang="en-US" sz="2400" dirty="0" smtClean="0"/>
              <a:t>UNITED NATIONS (Reuters) - The U.N. Security Council on Thursday approved the creation of a unique new combat force that is to carry out "targeted offensive operations" to neutralize armed groups in conflict-torn eastern Democratic Republic of Congo.</a:t>
            </a:r>
          </a:p>
          <a:p>
            <a:r>
              <a:rPr lang="en-US" sz="2400" dirty="0" smtClean="0"/>
              <a:t>The 15-member Security Council unanimously adopted a resolution establishing the so-called intervention brigade - the first time the United Nations has created such a unit within a traditional peacekeeping force - as part of the existing 20,000-strong U.N. force in Congo, the U.N. Stabilization Mission in the Democratic Republic of Congo, known as MONUSCO.</a:t>
            </a:r>
          </a:p>
          <a:p>
            <a:r>
              <a:rPr lang="en-US" sz="2400" dirty="0" smtClean="0"/>
              <a:t>It says MONUSCO will "carry out targeted offensive operations through the Intervention Brigade ... either unilaterally or jointly with the (Congo army), in a robust highly mobile and versatile manner ... to prevent expansion of all armed groups, neutralize these groups, and to disarm them.“   3/29/13</a:t>
            </a:r>
            <a:endParaRPr lang="en-US"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381000"/>
            <a:ext cx="8305800" cy="6001643"/>
          </a:xfrm>
          <a:prstGeom prst="rect">
            <a:avLst/>
          </a:prstGeom>
          <a:noFill/>
        </p:spPr>
        <p:txBody>
          <a:bodyPr wrap="square" rtlCol="0">
            <a:spAutoFit/>
          </a:bodyPr>
          <a:lstStyle/>
          <a:p>
            <a:r>
              <a:rPr lang="en-US" sz="2400" dirty="0" smtClean="0"/>
              <a:t>The </a:t>
            </a:r>
            <a:r>
              <a:rPr lang="en-US" sz="2400" dirty="0" smtClean="0">
                <a:hlinkClick r:id="rId2"/>
              </a:rPr>
              <a:t>U.N. has labeled</a:t>
            </a:r>
            <a:r>
              <a:rPr lang="en-US" sz="2400" dirty="0" smtClean="0"/>
              <a:t> the DRC, Africa's second largest country, as the "</a:t>
            </a:r>
            <a:r>
              <a:rPr lang="en-US" sz="2400" dirty="0" smtClean="0">
                <a:hlinkClick r:id="rId3"/>
              </a:rPr>
              <a:t>rape capital of the world</a:t>
            </a:r>
            <a:r>
              <a:rPr lang="en-US" sz="2400" dirty="0" smtClean="0"/>
              <a:t>" because of the pace and scope of the use of rape as a weapon of war by proxy militia gangs fighting for control of Congo's easily appropriable and highly valuable natural resources, destined for sale in Europe, Asia, Canada and the United States. </a:t>
            </a:r>
            <a:r>
              <a:rPr lang="en-US" sz="1400" dirty="0" smtClean="0"/>
              <a:t>(http://www.cnn.com/2012/11/27/opinion/congo-war-ignored-vava-tampa)</a:t>
            </a:r>
          </a:p>
          <a:p>
            <a:endParaRPr lang="en-US" sz="2400" dirty="0" smtClean="0"/>
          </a:p>
          <a:p>
            <a:r>
              <a:rPr lang="en-US" sz="2400" dirty="0" smtClean="0"/>
              <a:t>These weren't just violent acts of war, but part of a strategy. You had situations where multiple people were raped at the same time, publicly - a whole village might be raped during the night. In doing this, they hurt not just the victims but the whole community, which they force to watch.</a:t>
            </a:r>
          </a:p>
          <a:p>
            <a:r>
              <a:rPr lang="en-US" sz="2400" dirty="0" smtClean="0"/>
              <a:t>The result of this strategy is that people are forced to flee their villages, abandon their fields, their resources, everything. It's very effective.  </a:t>
            </a:r>
            <a:r>
              <a:rPr lang="en-US" sz="1600" dirty="0" smtClean="0"/>
              <a:t>(http://www.bbc.co.uk/news/magazine-21499068)</a:t>
            </a:r>
          </a:p>
          <a:p>
            <a:endParaRPr lang="en-US"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AutoShape 2" descr="Thousands of Congolese flee the town of Sake, 26km west of Goma, on November 22, 2012."/>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 name="Rectangle 2"/>
          <p:cNvSpPr/>
          <p:nvPr/>
        </p:nvSpPr>
        <p:spPr>
          <a:xfrm>
            <a:off x="685800" y="457200"/>
            <a:ext cx="7620000" cy="5047536"/>
          </a:xfrm>
          <a:prstGeom prst="rect">
            <a:avLst/>
          </a:prstGeom>
        </p:spPr>
        <p:txBody>
          <a:bodyPr wrap="square">
            <a:spAutoFit/>
          </a:bodyPr>
          <a:lstStyle/>
          <a:p>
            <a:r>
              <a:rPr lang="en-US" dirty="0" smtClean="0"/>
              <a:t> </a:t>
            </a:r>
            <a:r>
              <a:rPr lang="en-US" sz="2800" dirty="0" smtClean="0"/>
              <a:t>The mortality rate in Congo is 57 percent higher than the rest of sub-Saharan Africa, the survey found. Particularly hard hit were young children, who are especially susceptible to diseases like </a:t>
            </a:r>
            <a:r>
              <a:rPr lang="en-US" sz="2800" u="sng" dirty="0" smtClean="0">
                <a:hlinkClick r:id="rId2" tooltip="In-depth reference and news articles about Malaria."/>
              </a:rPr>
              <a:t>malaria</a:t>
            </a:r>
            <a:r>
              <a:rPr lang="en-US" sz="2800" dirty="0" smtClean="0"/>
              <a:t>, </a:t>
            </a:r>
            <a:r>
              <a:rPr lang="en-US" sz="2800" u="sng" dirty="0" smtClean="0">
                <a:hlinkClick r:id="rId3" tooltip="In-depth reference and news articles about Measles."/>
              </a:rPr>
              <a:t>measles</a:t>
            </a:r>
            <a:r>
              <a:rPr lang="en-US" sz="2800" dirty="0" smtClean="0"/>
              <a:t>, dysentery and </a:t>
            </a:r>
            <a:r>
              <a:rPr lang="en-US" sz="2800" u="sng" dirty="0" smtClean="0">
                <a:hlinkClick r:id="rId4" tooltip="In-depth reference and news articles about Typhoid fever."/>
              </a:rPr>
              <a:t>typhoid</a:t>
            </a:r>
            <a:r>
              <a:rPr lang="en-US" sz="2800" dirty="0" smtClean="0"/>
              <a:t>, which can kill when medicine is not available. In one village in North Kivu Province, a hot spot of continued fighting, three women of the 20 households surveyed had lost two children each in the 16 months covered by the survey period, Dr. Brennan said.  </a:t>
            </a:r>
            <a:r>
              <a:rPr lang="en-US" sz="1400" dirty="0" smtClean="0"/>
              <a:t>(http://www.nytimes.com/2008/01/23/world/africa/23congo.html?pagewanted=all)</a:t>
            </a:r>
            <a:endParaRPr lang="en-US" sz="28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 y="1371600"/>
            <a:ext cx="7543800" cy="3785652"/>
          </a:xfrm>
          <a:prstGeom prst="rect">
            <a:avLst/>
          </a:prstGeom>
          <a:noFill/>
        </p:spPr>
        <p:txBody>
          <a:bodyPr wrap="square" rtlCol="0">
            <a:spAutoFit/>
          </a:bodyPr>
          <a:lstStyle/>
          <a:p>
            <a:pPr algn="ctr"/>
            <a:r>
              <a:rPr lang="en-US" sz="8000" dirty="0" smtClean="0"/>
              <a:t>So what does all this have to do with me?</a:t>
            </a:r>
            <a:endParaRPr lang="en-US" sz="8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s://encrypted-tbn3.gstatic.com/images?q=tbn:ANd9GcQTh0WzOjqLNz07d73msgU9xkdMi7rfvtbzmnpCn8cJspBA0vfPLQ"/>
          <p:cNvPicPr>
            <a:picLocks noChangeAspect="1" noChangeArrowheads="1"/>
          </p:cNvPicPr>
          <p:nvPr/>
        </p:nvPicPr>
        <p:blipFill>
          <a:blip r:embed="rId2" cstate="print"/>
          <a:srcRect/>
          <a:stretch>
            <a:fillRect/>
          </a:stretch>
        </p:blipFill>
        <p:spPr bwMode="auto">
          <a:xfrm>
            <a:off x="533400" y="228600"/>
            <a:ext cx="4800600" cy="3844305"/>
          </a:xfrm>
          <a:prstGeom prst="rect">
            <a:avLst/>
          </a:prstGeom>
          <a:noFill/>
        </p:spPr>
      </p:pic>
      <p:pic>
        <p:nvPicPr>
          <p:cNvPr id="25604" name="Picture 4" descr="PlayStation"/>
          <p:cNvPicPr>
            <a:picLocks noChangeAspect="1" noChangeArrowheads="1"/>
          </p:cNvPicPr>
          <p:nvPr/>
        </p:nvPicPr>
        <p:blipFill>
          <a:blip r:embed="rId3" cstate="print"/>
          <a:srcRect/>
          <a:stretch>
            <a:fillRect/>
          </a:stretch>
        </p:blipFill>
        <p:spPr bwMode="auto">
          <a:xfrm>
            <a:off x="4191000" y="4160519"/>
            <a:ext cx="4495800" cy="2697481"/>
          </a:xfrm>
          <a:prstGeom prst="rect">
            <a:avLst/>
          </a:prstGeom>
          <a:noFill/>
        </p:spPr>
      </p:pic>
      <p:pic>
        <p:nvPicPr>
          <p:cNvPr id="25606" name="Picture 6" descr="https://encrypted-tbn3.gstatic.com/images?q=tbn:ANd9GcTGg2a7tI-CZOzydCNKgud3RPW_tTD2b3Dv23i6yFoynxin0v2xZA"/>
          <p:cNvPicPr>
            <a:picLocks noChangeAspect="1" noChangeArrowheads="1"/>
          </p:cNvPicPr>
          <p:nvPr/>
        </p:nvPicPr>
        <p:blipFill>
          <a:blip r:embed="rId4" cstate="print"/>
          <a:srcRect/>
          <a:stretch>
            <a:fillRect/>
          </a:stretch>
        </p:blipFill>
        <p:spPr bwMode="auto">
          <a:xfrm>
            <a:off x="533400" y="4114800"/>
            <a:ext cx="3327400" cy="2438400"/>
          </a:xfrm>
          <a:prstGeom prst="rect">
            <a:avLst/>
          </a:prstGeom>
          <a:noFill/>
        </p:spPr>
      </p:pic>
      <p:sp>
        <p:nvSpPr>
          <p:cNvPr id="5" name="Rectangle 4"/>
          <p:cNvSpPr/>
          <p:nvPr/>
        </p:nvSpPr>
        <p:spPr>
          <a:xfrm>
            <a:off x="5486400" y="0"/>
            <a:ext cx="3048000" cy="2585323"/>
          </a:xfrm>
          <a:prstGeom prst="rect">
            <a:avLst/>
          </a:prstGeom>
        </p:spPr>
        <p:txBody>
          <a:bodyPr wrap="square">
            <a:spAutoFit/>
          </a:bodyPr>
          <a:lstStyle/>
          <a:p>
            <a:r>
              <a:rPr lang="en-US" sz="3600" dirty="0" smtClean="0">
                <a:hlinkClick r:id="rId5"/>
              </a:rPr>
              <a:t>Rare Metal Fueled African "PlayStation War"</a:t>
            </a:r>
            <a:endParaRPr lang="en-US" sz="3600" dirty="0" smtClean="0"/>
          </a:p>
          <a:p>
            <a:r>
              <a:rPr lang="en-US" dirty="0" smtClean="0"/>
              <a:t>July 11, 2008</a:t>
            </a:r>
            <a:endParaRPr lang="en-US" dirty="0"/>
          </a:p>
        </p:txBody>
      </p:sp>
      <p:pic>
        <p:nvPicPr>
          <p:cNvPr id="25608" name="Picture 8" descr="https://encrypted-tbn1.gstatic.com/images?q=tbn:ANd9GcQenrjTJb8BaVQS3oswG5Usu9Dp5D-HMg-9ylP9mq5IWZhcyhW46Q"/>
          <p:cNvPicPr>
            <a:picLocks noChangeAspect="1" noChangeArrowheads="1"/>
          </p:cNvPicPr>
          <p:nvPr/>
        </p:nvPicPr>
        <p:blipFill>
          <a:blip r:embed="rId6" cstate="print"/>
          <a:srcRect/>
          <a:stretch>
            <a:fillRect/>
          </a:stretch>
        </p:blipFill>
        <p:spPr bwMode="auto">
          <a:xfrm>
            <a:off x="7200900" y="1752600"/>
            <a:ext cx="1943100" cy="2343151"/>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533400"/>
            <a:ext cx="8610600" cy="5478423"/>
          </a:xfrm>
          <a:prstGeom prst="rect">
            <a:avLst/>
          </a:prstGeom>
        </p:spPr>
        <p:txBody>
          <a:bodyPr wrap="square">
            <a:spAutoFit/>
          </a:bodyPr>
          <a:lstStyle/>
          <a:p>
            <a:r>
              <a:rPr lang="en-US" sz="2800" dirty="0" smtClean="0"/>
              <a:t>After it is refined, </a:t>
            </a:r>
            <a:r>
              <a:rPr lang="en-US" sz="2800" dirty="0" err="1" smtClean="0"/>
              <a:t>coltan</a:t>
            </a:r>
            <a:r>
              <a:rPr lang="en-US" sz="2800" dirty="0" smtClean="0"/>
              <a:t> becomes a bluish-gray powder called tantalum, which is defined as a transition metal. For the most part, tantalum has one significant use: to satisfy the West's insatiable appetite for personal technology. Tantalum is used to make cell phones, laptops and other electronics made, for example, by SONY, a multi-billion dollar multinational based in Japan that manufactures the iconic PlayStation, a video game console. And while allegations of plundering </a:t>
            </a:r>
            <a:r>
              <a:rPr lang="en-US" sz="2800" dirty="0" err="1" smtClean="0"/>
              <a:t>coltan</a:t>
            </a:r>
            <a:r>
              <a:rPr lang="en-US" sz="2800" dirty="0" smtClean="0"/>
              <a:t> from a nation in desperate need of revenue seem bad enough, the UN also discovered that Rwandan troops and rebels were using prisoners-of-war and children to mine for the "black gold.“  </a:t>
            </a:r>
            <a:r>
              <a:rPr lang="en-US" sz="1400" dirty="0" smtClean="0"/>
              <a:t>(http://www.towardfreedom.com/home/content/view/1352/1)</a:t>
            </a:r>
            <a:endParaRPr lang="en-US" sz="2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9325630"/>
          </a:xfrm>
          <a:prstGeom prst="rect">
            <a:avLst/>
          </a:prstGeom>
        </p:spPr>
        <p:txBody>
          <a:bodyPr wrap="square">
            <a:spAutoFit/>
          </a:bodyPr>
          <a:lstStyle/>
          <a:p>
            <a:r>
              <a:rPr lang="en-US" sz="3000" b="1" u="sng" dirty="0" smtClean="0"/>
              <a:t>Who are the primary exploiters of </a:t>
            </a:r>
            <a:r>
              <a:rPr lang="en-US" sz="3000" b="1" u="sng" dirty="0" err="1" smtClean="0"/>
              <a:t>Coltan</a:t>
            </a:r>
            <a:r>
              <a:rPr lang="en-US" sz="3000" b="1" u="sng" dirty="0" smtClean="0"/>
              <a:t> in the Congo?</a:t>
            </a:r>
            <a:r>
              <a:rPr lang="en-US" sz="3000" dirty="0" smtClean="0"/>
              <a:t/>
            </a:r>
            <a:br>
              <a:rPr lang="en-US" sz="3000" dirty="0" smtClean="0"/>
            </a:br>
            <a:r>
              <a:rPr lang="en-US" sz="3000" dirty="0" smtClean="0"/>
              <a:t>Rwanda, Uganda, Burundi and their proxy militias are the primary exploiters of </a:t>
            </a:r>
            <a:r>
              <a:rPr lang="en-US" sz="3000" dirty="0" err="1" smtClean="0"/>
              <a:t>coltan</a:t>
            </a:r>
            <a:r>
              <a:rPr lang="en-US" sz="3000" dirty="0" smtClean="0"/>
              <a:t> in the Congo. In an 18 month period Rwanda made $250 million as a result of exploitation of </a:t>
            </a:r>
            <a:r>
              <a:rPr lang="en-US" sz="3000" dirty="0" err="1" smtClean="0"/>
              <a:t>coltan</a:t>
            </a:r>
            <a:r>
              <a:rPr lang="en-US" sz="3000" dirty="0" smtClean="0"/>
              <a:t> in the Congo. Although Rwanda and Uganda possess little or no </a:t>
            </a:r>
            <a:r>
              <a:rPr lang="en-US" sz="3000" dirty="0" err="1" smtClean="0"/>
              <a:t>coltan</a:t>
            </a:r>
            <a:r>
              <a:rPr lang="en-US" sz="3000" dirty="0" smtClean="0"/>
              <a:t>, during the period of the war in the Congo, their exports escalated exponentially. For example, Rwanda's </a:t>
            </a:r>
            <a:r>
              <a:rPr lang="en-US" sz="3000" dirty="0" err="1" smtClean="0"/>
              <a:t>coltan</a:t>
            </a:r>
            <a:r>
              <a:rPr lang="en-US" sz="3000" dirty="0" smtClean="0"/>
              <a:t> export went from less than 50 tons in 1995 to almost 250 tons in 1998. Zero </a:t>
            </a:r>
            <a:r>
              <a:rPr lang="en-US" sz="3000" dirty="0" err="1" smtClean="0"/>
              <a:t>cassiterite</a:t>
            </a:r>
            <a:r>
              <a:rPr lang="en-US" sz="3000" dirty="0" smtClean="0"/>
              <a:t> was transported from the Congo to Uganda in 1998, however by 2000 151 drums were transported. (http://www.friendsofthecongo.org/resource-center/coltan.html)</a:t>
            </a:r>
          </a:p>
          <a:p>
            <a:r>
              <a:rPr lang="en-US" sz="3000" dirty="0" smtClean="0"/>
              <a:t/>
            </a:r>
            <a:br>
              <a:rPr lang="en-US" sz="3000" dirty="0" smtClean="0"/>
            </a:br>
            <a:r>
              <a:rPr lang="en-US" sz="3000" dirty="0" smtClean="0"/>
              <a:t/>
            </a:r>
            <a:br>
              <a:rPr lang="en-US" sz="3000" dirty="0" smtClean="0"/>
            </a:br>
            <a:endParaRPr lang="en-US" sz="3000" dirty="0" smtClean="0"/>
          </a:p>
          <a:p>
            <a:r>
              <a:rPr lang="en-US" sz="3000" dirty="0" smtClean="0"/>
              <a:t/>
            </a:r>
            <a:br>
              <a:rPr lang="en-US" sz="3000" dirty="0" smtClean="0"/>
            </a:br>
            <a:r>
              <a:rPr lang="en-US" sz="3000" b="1" u="sng" dirty="0" smtClean="0"/>
              <a:t/>
            </a:r>
            <a:br>
              <a:rPr lang="en-US" sz="3000" b="1" u="sng" dirty="0" smtClean="0"/>
            </a:br>
            <a:endParaRPr lang="en-US" sz="30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0"/>
            <a:ext cx="8686800" cy="4524315"/>
          </a:xfrm>
          <a:prstGeom prst="rect">
            <a:avLst/>
          </a:prstGeom>
        </p:spPr>
        <p:txBody>
          <a:bodyPr wrap="square">
            <a:spAutoFit/>
          </a:bodyPr>
          <a:lstStyle/>
          <a:p>
            <a:r>
              <a:rPr lang="en-US" sz="3000" dirty="0" smtClean="0"/>
              <a:t>The United Nations notes in its 2001 report on the Illegal Exploitation of Natural Resources in the Congo </a:t>
            </a:r>
            <a:r>
              <a:rPr lang="en-US" sz="3000" dirty="0" err="1" smtClean="0"/>
              <a:t>that</a:t>
            </a:r>
            <a:r>
              <a:rPr lang="en-US" sz="3000" b="1" i="1" dirty="0" err="1" smtClean="0"/>
              <a:t>"The</a:t>
            </a:r>
            <a:r>
              <a:rPr lang="en-US" sz="3000" b="1" i="1" dirty="0" smtClean="0"/>
              <a:t> consequences of illegal exploitation has been twofold: (a)massive availability of financial resources for the Rwandan Patriotic Army, and the individual enrichment of top Ugandan military commanders and civilians; (b) the emergence of illegal networks headed by either top military officers or businessmen.“</a:t>
            </a:r>
          </a:p>
          <a:p>
            <a:r>
              <a:rPr lang="en-US" dirty="0" smtClean="0"/>
              <a:t>(http://www.friendsofthecongo.org/resource-center/coltan.html)</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228600"/>
            <a:ext cx="8610600" cy="5447645"/>
          </a:xfrm>
          <a:prstGeom prst="rect">
            <a:avLst/>
          </a:prstGeom>
        </p:spPr>
        <p:txBody>
          <a:bodyPr wrap="square">
            <a:spAutoFit/>
          </a:bodyPr>
          <a:lstStyle/>
          <a:p>
            <a:r>
              <a:rPr lang="en-US" sz="3000" b="1" u="sng" dirty="0" smtClean="0"/>
              <a:t>Foreign Corporate exploitation</a:t>
            </a:r>
            <a:br>
              <a:rPr lang="en-US" sz="3000" b="1" u="sng" dirty="0" smtClean="0"/>
            </a:br>
            <a:r>
              <a:rPr lang="en-US" sz="3000" dirty="0" smtClean="0"/>
              <a:t>Although the countries mentioned above directly exploit </a:t>
            </a:r>
            <a:r>
              <a:rPr lang="en-US" sz="3000" dirty="0" err="1" smtClean="0"/>
              <a:t>coltan</a:t>
            </a:r>
            <a:r>
              <a:rPr lang="en-US" sz="3000" dirty="0" smtClean="0"/>
              <a:t>, </a:t>
            </a:r>
            <a:r>
              <a:rPr lang="en-US" sz="3000" u="sng" dirty="0" smtClean="0"/>
              <a:t>foreign multi-national corporations </a:t>
            </a:r>
            <a:r>
              <a:rPr lang="en-US" sz="3000" dirty="0" smtClean="0"/>
              <a:t>have been deeply involved in the exploitation of </a:t>
            </a:r>
            <a:r>
              <a:rPr lang="en-US" sz="3000" dirty="0" err="1" smtClean="0"/>
              <a:t>coltan</a:t>
            </a:r>
            <a:r>
              <a:rPr lang="en-US" sz="3000" dirty="0" smtClean="0"/>
              <a:t> in the Congo. The </a:t>
            </a:r>
            <a:r>
              <a:rPr lang="en-US" sz="3000" dirty="0" err="1" smtClean="0"/>
              <a:t>coltan</a:t>
            </a:r>
            <a:r>
              <a:rPr lang="en-US" sz="3000" dirty="0" smtClean="0"/>
              <a:t> mined by rebels and foreign forces is sold to foreign corporations. Although, the United Nations in its reports on the Congo do not directly blame the multi-national corporations for the conflict in the Congo, the United Nations does say that these companies serve as "</a:t>
            </a:r>
            <a:r>
              <a:rPr lang="en-US" sz="3000" b="1" i="1" dirty="0" smtClean="0"/>
              <a:t>the engine of the conflict in the DRC.</a:t>
            </a:r>
            <a:r>
              <a:rPr lang="en-US" sz="3000" dirty="0" smtClean="0"/>
              <a:t>" </a:t>
            </a:r>
          </a:p>
          <a:p>
            <a:r>
              <a:rPr lang="en-US" dirty="0" smtClean="0"/>
              <a:t>(http://www.friendsofthecongo.org/resource-center/coltan.html)</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609600"/>
            <a:ext cx="8077200" cy="5293757"/>
          </a:xfrm>
          <a:prstGeom prst="rect">
            <a:avLst/>
          </a:prstGeom>
        </p:spPr>
        <p:txBody>
          <a:bodyPr wrap="square">
            <a:spAutoFit/>
          </a:bodyPr>
          <a:lstStyle/>
          <a:p>
            <a:r>
              <a:rPr lang="en-US" sz="4000" dirty="0" smtClean="0"/>
              <a:t>Rwandan troops and rebels were using prisoners-of-war and children to mine for the "black gold."</a:t>
            </a:r>
            <a:endParaRPr lang="en-US" sz="4000" i="1" dirty="0" smtClean="0"/>
          </a:p>
          <a:p>
            <a:r>
              <a:rPr lang="en-US" sz="4000" i="1" dirty="0" smtClean="0"/>
              <a:t>“Kids in Congo were being sent down mines to die so that kids in Europe and America could kill imaginary aliens in their living rooms.”   </a:t>
            </a:r>
          </a:p>
          <a:p>
            <a:r>
              <a:rPr lang="en-US" i="1" dirty="0" err="1" smtClean="0"/>
              <a:t>Oona</a:t>
            </a:r>
            <a:r>
              <a:rPr lang="en-US" i="1" dirty="0" smtClean="0"/>
              <a:t> King, British politician</a:t>
            </a:r>
          </a:p>
          <a:p>
            <a:r>
              <a:rPr lang="en-US" i="1" dirty="0" smtClean="0"/>
              <a:t>http://towardfreedom.com/home/content/view/1352/1</a:t>
            </a:r>
            <a:r>
              <a:rPr lang="en-US" sz="4000" i="1" dirty="0" smtClean="0"/>
              <a:t> </a:t>
            </a:r>
            <a:endParaRPr lang="en-US" sz="4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s://encrypted-tbn2.gstatic.com/images?q=tbn:ANd9GcTZe0fvIwr9zaoEvAmid5qiCuKgoTiBKqoANirTeVGGvw23dt8R"/>
          <p:cNvPicPr>
            <a:picLocks noChangeAspect="1" noChangeArrowheads="1"/>
          </p:cNvPicPr>
          <p:nvPr/>
        </p:nvPicPr>
        <p:blipFill>
          <a:blip r:embed="rId2" cstate="print"/>
          <a:srcRect/>
          <a:stretch>
            <a:fillRect/>
          </a:stretch>
        </p:blipFill>
        <p:spPr bwMode="auto">
          <a:xfrm>
            <a:off x="990600" y="0"/>
            <a:ext cx="7086600" cy="5240283"/>
          </a:xfrm>
          <a:prstGeom prst="rect">
            <a:avLst/>
          </a:prstGeom>
          <a:noFill/>
        </p:spPr>
      </p:pic>
      <p:sp>
        <p:nvSpPr>
          <p:cNvPr id="3" name="TextBox 2"/>
          <p:cNvSpPr txBox="1"/>
          <p:nvPr/>
        </p:nvSpPr>
        <p:spPr>
          <a:xfrm>
            <a:off x="685800" y="5410200"/>
            <a:ext cx="7543800" cy="923330"/>
          </a:xfrm>
          <a:prstGeom prst="rect">
            <a:avLst/>
          </a:prstGeom>
          <a:noFill/>
        </p:spPr>
        <p:txBody>
          <a:bodyPr wrap="square" rtlCol="0">
            <a:spAutoFit/>
          </a:bodyPr>
          <a:lstStyle/>
          <a:p>
            <a:r>
              <a:rPr lang="en-US" dirty="0"/>
              <a:t>“They—the women I mean—are out of it—should be out of it. We must help them stay in that beautiful world of their own, lest ours get worse” </a:t>
            </a:r>
            <a:r>
              <a:rPr lang="en-US" dirty="0" smtClean="0"/>
              <a:t> (Conrad 47)</a:t>
            </a:r>
            <a:endParaRPr lang="en-US" dirty="0"/>
          </a:p>
        </p:txBody>
      </p:sp>
      <p:sp>
        <p:nvSpPr>
          <p:cNvPr id="4" name="TextBox 3"/>
          <p:cNvSpPr txBox="1"/>
          <p:nvPr/>
        </p:nvSpPr>
        <p:spPr>
          <a:xfrm>
            <a:off x="533400" y="6248400"/>
            <a:ext cx="7924800" cy="369332"/>
          </a:xfrm>
          <a:prstGeom prst="rect">
            <a:avLst/>
          </a:prstGeom>
          <a:noFill/>
        </p:spPr>
        <p:txBody>
          <a:bodyPr wrap="square" rtlCol="0">
            <a:spAutoFit/>
          </a:bodyPr>
          <a:lstStyle/>
          <a:p>
            <a:r>
              <a:rPr lang="en-US" dirty="0" err="1" smtClean="0"/>
              <a:t>Auguste</a:t>
            </a:r>
            <a:r>
              <a:rPr lang="en-US" dirty="0" smtClean="0"/>
              <a:t> Renoir,  </a:t>
            </a:r>
            <a:r>
              <a:rPr lang="en-US" i="1" dirty="0" smtClean="0"/>
              <a:t>The Luncheon of the Boating Party</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914400"/>
            <a:ext cx="7391400" cy="4401205"/>
          </a:xfrm>
          <a:prstGeom prst="rect">
            <a:avLst/>
          </a:prstGeom>
        </p:spPr>
        <p:txBody>
          <a:bodyPr wrap="square">
            <a:spAutoFit/>
          </a:bodyPr>
          <a:lstStyle/>
          <a:p>
            <a:r>
              <a:rPr lang="en-US" sz="4000" i="1" dirty="0"/>
              <a:t>“The conquest of the earth, which mostly means the taking it away from those who have a different complexion or slightly flatter noses than ourselves, is not a pretty thing when you look into it too much” </a:t>
            </a:r>
            <a:r>
              <a:rPr lang="en-US" sz="4000" dirty="0"/>
              <a:t>(</a:t>
            </a:r>
            <a:r>
              <a:rPr lang="en-US" sz="4000" dirty="0" smtClean="0"/>
              <a:t>Conrad 12)</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walkingbutterfly.com/imgs/210px-Leopold_ii_garter_knight.jpg"/>
          <p:cNvPicPr>
            <a:picLocks noChangeAspect="1" noChangeArrowheads="1"/>
          </p:cNvPicPr>
          <p:nvPr/>
        </p:nvPicPr>
        <p:blipFill>
          <a:blip r:embed="rId2" cstate="print"/>
          <a:srcRect/>
          <a:stretch>
            <a:fillRect/>
          </a:stretch>
        </p:blipFill>
        <p:spPr bwMode="auto">
          <a:xfrm>
            <a:off x="914399" y="457200"/>
            <a:ext cx="3301999" cy="4953000"/>
          </a:xfrm>
          <a:prstGeom prst="rect">
            <a:avLst/>
          </a:prstGeom>
          <a:noFill/>
        </p:spPr>
      </p:pic>
      <p:sp>
        <p:nvSpPr>
          <p:cNvPr id="3" name="Rectangle 2"/>
          <p:cNvSpPr/>
          <p:nvPr/>
        </p:nvSpPr>
        <p:spPr>
          <a:xfrm>
            <a:off x="4267200" y="457200"/>
            <a:ext cx="4572000" cy="5663089"/>
          </a:xfrm>
          <a:prstGeom prst="rect">
            <a:avLst/>
          </a:prstGeom>
        </p:spPr>
        <p:txBody>
          <a:bodyPr wrap="square">
            <a:spAutoFit/>
          </a:bodyPr>
          <a:lstStyle/>
          <a:p>
            <a:pPr fontAlgn="base"/>
            <a:r>
              <a:rPr lang="en-US" dirty="0"/>
              <a:t> </a:t>
            </a:r>
            <a:r>
              <a:rPr lang="en-US" sz="2800" dirty="0"/>
              <a:t>King Leopold II of Belgium.</a:t>
            </a:r>
          </a:p>
          <a:p>
            <a:pPr fontAlgn="base"/>
            <a:r>
              <a:rPr lang="en-US" sz="2800" dirty="0"/>
              <a:t>He “owned” the Congo during his reign as the constitutional monarch of Belgium. After several failed colonial attempts in Asia and Africa, he settled on the Congo. He “bought” it and enslaved its people, turning the entire country into his own personal slave plantation</a:t>
            </a:r>
            <a:r>
              <a:rPr lang="en-US" dirty="0" smtClean="0"/>
              <a:t>.</a:t>
            </a:r>
          </a:p>
          <a:p>
            <a:pPr fontAlgn="base"/>
            <a:r>
              <a:rPr lang="en-US" dirty="0" smtClean="0"/>
              <a:t>http://www.walkingbutterfly.com/2010/12/22/when-you-kill-ten-million-africans-you-arent-called-hitler/</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Congolese posing with the severed hands of those who failed to make the daily rubber sap quota"/>
          <p:cNvPicPr>
            <a:picLocks noChangeAspect="1" noChangeArrowheads="1"/>
          </p:cNvPicPr>
          <p:nvPr/>
        </p:nvPicPr>
        <p:blipFill>
          <a:blip r:embed="rId2" cstate="print"/>
          <a:srcRect/>
          <a:stretch>
            <a:fillRect/>
          </a:stretch>
        </p:blipFill>
        <p:spPr bwMode="auto">
          <a:xfrm>
            <a:off x="609600" y="533400"/>
            <a:ext cx="7892016" cy="55626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2.bp.blogspot.com/-UBnKgpul0yE/TZt4zrBKSwI/AAAAAAAAE4E/o1aqaP8_9mg/s400/leopold%252C%2Bvictim01.jpg"/>
          <p:cNvPicPr>
            <a:picLocks noChangeAspect="1" noChangeArrowheads="1"/>
          </p:cNvPicPr>
          <p:nvPr/>
        </p:nvPicPr>
        <p:blipFill>
          <a:blip r:embed="rId2" cstate="print"/>
          <a:srcRect/>
          <a:stretch>
            <a:fillRect/>
          </a:stretch>
        </p:blipFill>
        <p:spPr bwMode="auto">
          <a:xfrm>
            <a:off x="609600" y="304800"/>
            <a:ext cx="1933575" cy="2857500"/>
          </a:xfrm>
          <a:prstGeom prst="rect">
            <a:avLst/>
          </a:prstGeom>
          <a:noFill/>
        </p:spPr>
      </p:pic>
      <p:pic>
        <p:nvPicPr>
          <p:cNvPr id="18436" name="Picture 4" descr="http://4.bp.blogspot.com/-NwOc8FjjRBA/TZt4Bkt0T4I/AAAAAAAAE3s/7xz6XTq5SWc/s400/leopold3.gif"/>
          <p:cNvPicPr>
            <a:picLocks noChangeAspect="1" noChangeArrowheads="1"/>
          </p:cNvPicPr>
          <p:nvPr/>
        </p:nvPicPr>
        <p:blipFill>
          <a:blip r:embed="rId3" cstate="print"/>
          <a:srcRect/>
          <a:stretch>
            <a:fillRect/>
          </a:stretch>
        </p:blipFill>
        <p:spPr bwMode="auto">
          <a:xfrm>
            <a:off x="2667000" y="304800"/>
            <a:ext cx="3810000" cy="3209926"/>
          </a:xfrm>
          <a:prstGeom prst="rect">
            <a:avLst/>
          </a:prstGeom>
          <a:noFill/>
        </p:spPr>
      </p:pic>
      <p:pic>
        <p:nvPicPr>
          <p:cNvPr id="18438" name="Picture 6" descr="http://3.bp.blogspot.com/-o-qFxoosqxE/TZt4S_LKdCI/AAAAAAAAE30/zhQSuEhpylo/s320/leopold%2BCongo_worker_slaves_on_a_Belgium_rubber_plantation.jpg"/>
          <p:cNvPicPr>
            <a:picLocks noChangeAspect="1" noChangeArrowheads="1"/>
          </p:cNvPicPr>
          <p:nvPr/>
        </p:nvPicPr>
        <p:blipFill>
          <a:blip r:embed="rId4" cstate="print"/>
          <a:srcRect/>
          <a:stretch>
            <a:fillRect/>
          </a:stretch>
        </p:blipFill>
        <p:spPr bwMode="auto">
          <a:xfrm>
            <a:off x="533400" y="3505200"/>
            <a:ext cx="3048000" cy="2038350"/>
          </a:xfrm>
          <a:prstGeom prst="rect">
            <a:avLst/>
          </a:prstGeom>
          <a:noFill/>
        </p:spPr>
      </p:pic>
      <p:sp>
        <p:nvSpPr>
          <p:cNvPr id="5" name="TextBox 4"/>
          <p:cNvSpPr txBox="1"/>
          <p:nvPr/>
        </p:nvSpPr>
        <p:spPr>
          <a:xfrm>
            <a:off x="4114800" y="4114800"/>
            <a:ext cx="3429000" cy="369332"/>
          </a:xfrm>
          <a:prstGeom prst="rect">
            <a:avLst/>
          </a:prstGeom>
          <a:noFill/>
        </p:spPr>
        <p:txBody>
          <a:bodyPr wrap="square" rtlCol="0">
            <a:spAutoFit/>
          </a:bodyPr>
          <a:lstStyle/>
          <a:p>
            <a:r>
              <a:rPr lang="en-US" dirty="0" smtClean="0">
                <a:hlinkClick r:id="rId5"/>
              </a:rPr>
              <a:t>Congo, the Brutal History</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s://encrypted-tbn3.gstatic.com/images?q=tbn:ANd9GcSKRCFbuhlVRU92mEQvq3YNciN03gs9kf0FPwhPIgtiwuaJr8Wy"/>
          <p:cNvPicPr>
            <a:picLocks noChangeAspect="1" noChangeArrowheads="1"/>
          </p:cNvPicPr>
          <p:nvPr/>
        </p:nvPicPr>
        <p:blipFill>
          <a:blip r:embed="rId2" cstate="print"/>
          <a:srcRect/>
          <a:stretch>
            <a:fillRect/>
          </a:stretch>
        </p:blipFill>
        <p:spPr bwMode="auto">
          <a:xfrm>
            <a:off x="0" y="0"/>
            <a:ext cx="3292697" cy="2971800"/>
          </a:xfrm>
          <a:prstGeom prst="rect">
            <a:avLst/>
          </a:prstGeom>
          <a:noFill/>
        </p:spPr>
      </p:pic>
      <p:pic>
        <p:nvPicPr>
          <p:cNvPr id="19460" name="Picture 4" descr="https://encrypted-tbn0.gstatic.com/images?q=tbn:ANd9GcR84402w0GKK2x1yhcxk-Cj4DVox5prDM3N6nLsJb_ykQk2ZTOV"/>
          <p:cNvPicPr>
            <a:picLocks noChangeAspect="1" noChangeArrowheads="1"/>
          </p:cNvPicPr>
          <p:nvPr/>
        </p:nvPicPr>
        <p:blipFill>
          <a:blip r:embed="rId3" cstate="print"/>
          <a:srcRect/>
          <a:stretch>
            <a:fillRect/>
          </a:stretch>
        </p:blipFill>
        <p:spPr bwMode="auto">
          <a:xfrm>
            <a:off x="5074765" y="0"/>
            <a:ext cx="4069235" cy="3048000"/>
          </a:xfrm>
          <a:prstGeom prst="rect">
            <a:avLst/>
          </a:prstGeom>
          <a:noFill/>
        </p:spPr>
      </p:pic>
      <p:sp>
        <p:nvSpPr>
          <p:cNvPr id="4" name="TextBox 3"/>
          <p:cNvSpPr txBox="1"/>
          <p:nvPr/>
        </p:nvSpPr>
        <p:spPr>
          <a:xfrm>
            <a:off x="533400" y="4648200"/>
            <a:ext cx="8153400" cy="1569660"/>
          </a:xfrm>
          <a:prstGeom prst="rect">
            <a:avLst/>
          </a:prstGeom>
          <a:noFill/>
        </p:spPr>
        <p:txBody>
          <a:bodyPr wrap="square" rtlCol="0">
            <a:spAutoFit/>
          </a:bodyPr>
          <a:lstStyle/>
          <a:p>
            <a:r>
              <a:rPr lang="en-US" sz="3200" dirty="0"/>
              <a:t>Congo has become a never-ending nightmare, one of the bloodiest conflicts </a:t>
            </a:r>
            <a:r>
              <a:rPr lang="en-US" sz="3200" dirty="0" smtClean="0"/>
              <a:t>since World </a:t>
            </a:r>
            <a:r>
              <a:rPr lang="en-US" sz="3200" dirty="0"/>
              <a:t>War II, with more than five million dead.</a:t>
            </a:r>
          </a:p>
        </p:txBody>
      </p:sp>
      <p:pic>
        <p:nvPicPr>
          <p:cNvPr id="1026" name="Picture 2" descr="http://static.environmentalgraffiti.com/sites/default/files/images/http-i34.tinypic.com-35i8ys0.jpg"/>
          <p:cNvPicPr>
            <a:picLocks noChangeAspect="1" noChangeArrowheads="1"/>
          </p:cNvPicPr>
          <p:nvPr/>
        </p:nvPicPr>
        <p:blipFill>
          <a:blip r:embed="rId4" cstate="print"/>
          <a:srcRect/>
          <a:stretch>
            <a:fillRect/>
          </a:stretch>
        </p:blipFill>
        <p:spPr bwMode="auto">
          <a:xfrm>
            <a:off x="3200400" y="1676400"/>
            <a:ext cx="2143125" cy="28575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533400" y="0"/>
            <a:ext cx="9144000" cy="6801814"/>
          </a:xfrm>
          <a:prstGeom prst="rect">
            <a:avLst/>
          </a:prstGeom>
          <a:solidFill>
            <a:srgbClr val="FFFFFF"/>
          </a:solidFill>
          <a:ln w="9525">
            <a:noFill/>
            <a:miter lim="800000"/>
            <a:headEnd/>
            <a:tailEnd/>
          </a:ln>
          <a:effectLst/>
        </p:spPr>
        <p:txBody>
          <a:bodyPr vert="horz" wrap="square" lIns="0" tIns="0" rIns="0" bIns="152352"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505050"/>
                </a:solidFill>
                <a:effectLst/>
                <a:latin typeface="Arial" pitchFamily="34" charset="0"/>
                <a:cs typeface="Arial" pitchFamily="34" charset="0"/>
              </a:rPr>
              <a:t>DR Congo's armed </a:t>
            </a:r>
            <a:r>
              <a:rPr kumimoji="0" lang="en-US" b="1" i="0" u="none" strike="noStrike" cap="none" normalizeH="0" dirty="0" smtClean="0">
                <a:ln>
                  <a:noFill/>
                </a:ln>
                <a:solidFill>
                  <a:srgbClr val="505050"/>
                </a:solidFill>
                <a:effectLst/>
                <a:latin typeface="Arial" pitchFamily="34" charset="0"/>
                <a:cs typeface="Arial" pitchFamily="34" charset="0"/>
              </a:rPr>
              <a:t> groups</a:t>
            </a:r>
            <a:r>
              <a:rPr kumimoji="0" lang="en-US" sz="900" b="0" i="0" u="none" strike="noStrike" cap="none" normalizeH="0" baseline="0" dirty="0" smtClean="0">
                <a:ln>
                  <a:noFill/>
                </a:ln>
                <a:solidFill>
                  <a:srgbClr val="505050"/>
                </a:solidFill>
                <a:effectLst/>
                <a:latin typeface="Arial" pitchFamily="34" charset="0"/>
                <a:cs typeface="Arial" pitchFamily="34" charset="0"/>
              </a:rPr>
              <a:t>                                                                      </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33333"/>
                </a:solidFill>
                <a:effectLst/>
                <a:latin typeface="Arial" pitchFamily="34" charset="0"/>
                <a:cs typeface="Arial" pitchFamily="34" charset="0"/>
              </a:rPr>
              <a:t>Armies:</a:t>
            </a:r>
            <a:endParaRPr kumimoji="0" lang="en-US"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b="1" i="0" u="none" strike="noStrike" cap="none" normalizeH="0" baseline="0" dirty="0" smtClean="0">
                <a:ln>
                  <a:noFill/>
                </a:ln>
                <a:solidFill>
                  <a:srgbClr val="505050"/>
                </a:solidFill>
                <a:effectLst/>
                <a:latin typeface="Arial" pitchFamily="34" charset="0"/>
                <a:cs typeface="Arial" pitchFamily="34" charset="0"/>
              </a:rPr>
              <a:t>FARDC</a:t>
            </a:r>
            <a:r>
              <a:rPr kumimoji="0" lang="en-US" b="0" i="0" u="none" strike="noStrike" cap="none" normalizeH="0" baseline="0" dirty="0" smtClean="0">
                <a:ln>
                  <a:noFill/>
                </a:ln>
                <a:solidFill>
                  <a:srgbClr val="505050"/>
                </a:solidFill>
                <a:effectLst/>
                <a:latin typeface="Arial" pitchFamily="34" charset="0"/>
                <a:cs typeface="Arial" pitchFamily="34" charset="0"/>
              </a:rPr>
              <a:t>: DR Congo's national army</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b="1" i="0" u="none" strike="noStrike" cap="none" normalizeH="0" baseline="0" dirty="0" err="1" smtClean="0">
                <a:ln>
                  <a:noFill/>
                </a:ln>
                <a:solidFill>
                  <a:srgbClr val="505050"/>
                </a:solidFill>
                <a:effectLst/>
                <a:latin typeface="Arial" pitchFamily="34" charset="0"/>
                <a:cs typeface="Arial" pitchFamily="34" charset="0"/>
              </a:rPr>
              <a:t>Monusco</a:t>
            </a:r>
            <a:r>
              <a:rPr kumimoji="0" lang="en-US" b="0" i="0" u="none" strike="noStrike" cap="none" normalizeH="0" baseline="0" dirty="0" smtClean="0">
                <a:ln>
                  <a:noFill/>
                </a:ln>
                <a:solidFill>
                  <a:srgbClr val="505050"/>
                </a:solidFill>
                <a:effectLst/>
                <a:latin typeface="Arial" pitchFamily="34" charset="0"/>
                <a:cs typeface="Arial" pitchFamily="34" charset="0"/>
              </a:rPr>
              <a:t>: UN peacekeepers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33333"/>
                </a:solidFill>
                <a:effectLst/>
                <a:latin typeface="Arial" pitchFamily="34" charset="0"/>
                <a:cs typeface="Arial" pitchFamily="34" charset="0"/>
              </a:rPr>
              <a:t>Foreign rebels</a:t>
            </a:r>
            <a:r>
              <a:rPr kumimoji="0" lang="en-US" b="0" i="0" u="none" strike="noStrike" cap="none" normalizeH="0" baseline="0" dirty="0" smtClean="0">
                <a:ln>
                  <a:noFill/>
                </a:ln>
                <a:solidFill>
                  <a:srgbClr val="505050"/>
                </a:solidFill>
                <a:effectLst/>
                <a:latin typeface="Arial" pitchFamily="34" charset="0"/>
                <a:cs typeface="Arial" pitchFamily="34" charset="0"/>
              </a:rPr>
              <a:t>:</a:t>
            </a:r>
            <a:endParaRPr kumimoji="0" lang="en-US"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b="1" i="0" u="none" strike="noStrike" cap="none" normalizeH="0" baseline="0" dirty="0" smtClean="0">
                <a:ln>
                  <a:noFill/>
                </a:ln>
                <a:solidFill>
                  <a:srgbClr val="505050"/>
                </a:solidFill>
                <a:effectLst/>
                <a:latin typeface="Arial" pitchFamily="34" charset="0"/>
                <a:cs typeface="Arial" pitchFamily="34" charset="0"/>
              </a:rPr>
              <a:t>FDLR</a:t>
            </a:r>
            <a:r>
              <a:rPr kumimoji="0" lang="en-US" b="0" i="0" u="none" strike="noStrike" cap="none" normalizeH="0" baseline="0" dirty="0" smtClean="0">
                <a:ln>
                  <a:noFill/>
                </a:ln>
                <a:solidFill>
                  <a:srgbClr val="505050"/>
                </a:solidFill>
                <a:effectLst/>
                <a:latin typeface="Arial" pitchFamily="34" charset="0"/>
                <a:cs typeface="Arial" pitchFamily="34" charset="0"/>
              </a:rPr>
              <a:t> (Democratic Forces for the Liberation of Rwanda): Contains some remnants of perpetrators of 1994 genocide in Rwanda</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b="1" i="0" u="none" strike="noStrike" cap="none" normalizeH="0" baseline="0" dirty="0" smtClean="0">
                <a:ln>
                  <a:noFill/>
                </a:ln>
                <a:solidFill>
                  <a:srgbClr val="505050"/>
                </a:solidFill>
                <a:effectLst/>
                <a:latin typeface="Arial" pitchFamily="34" charset="0"/>
                <a:cs typeface="Arial" pitchFamily="34" charset="0"/>
              </a:rPr>
              <a:t>FNL </a:t>
            </a:r>
            <a:r>
              <a:rPr kumimoji="0" lang="en-US" b="0" i="0" u="none" strike="noStrike" cap="none" normalizeH="0" baseline="0" dirty="0" smtClean="0">
                <a:ln>
                  <a:noFill/>
                </a:ln>
                <a:solidFill>
                  <a:srgbClr val="505050"/>
                </a:solidFill>
                <a:effectLst/>
                <a:latin typeface="Arial" pitchFamily="34" charset="0"/>
                <a:cs typeface="Arial" pitchFamily="34" charset="0"/>
              </a:rPr>
              <a:t>(National Liberation Forces): Burundian rebels, mainly in South Kivu</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b="1" i="0" u="none" strike="noStrike" cap="none" normalizeH="0" baseline="0" dirty="0" smtClean="0">
                <a:ln>
                  <a:noFill/>
                </a:ln>
                <a:solidFill>
                  <a:srgbClr val="505050"/>
                </a:solidFill>
                <a:effectLst/>
                <a:latin typeface="Arial" pitchFamily="34" charset="0"/>
                <a:cs typeface="Arial" pitchFamily="34" charset="0"/>
              </a:rPr>
              <a:t>ADF </a:t>
            </a:r>
            <a:r>
              <a:rPr kumimoji="0" lang="en-US" b="0" i="0" u="none" strike="noStrike" cap="none" normalizeH="0" baseline="0" dirty="0" smtClean="0">
                <a:ln>
                  <a:noFill/>
                </a:ln>
                <a:solidFill>
                  <a:srgbClr val="505050"/>
                </a:solidFill>
                <a:effectLst/>
                <a:latin typeface="Arial" pitchFamily="34" charset="0"/>
                <a:cs typeface="Arial" pitchFamily="34" charset="0"/>
              </a:rPr>
              <a:t>(Allied Democratic Forces): Ugandan-led, based in </a:t>
            </a:r>
            <a:r>
              <a:rPr kumimoji="0" lang="en-US" b="0" i="0" u="none" strike="noStrike" cap="none" normalizeH="0" baseline="0" dirty="0" err="1" smtClean="0">
                <a:ln>
                  <a:noFill/>
                </a:ln>
                <a:solidFill>
                  <a:srgbClr val="505050"/>
                </a:solidFill>
                <a:effectLst/>
                <a:latin typeface="Arial" pitchFamily="34" charset="0"/>
                <a:cs typeface="Arial" pitchFamily="34" charset="0"/>
              </a:rPr>
              <a:t>Rwenzori</a:t>
            </a:r>
            <a:r>
              <a:rPr kumimoji="0" lang="en-US" b="0" i="0" u="none" strike="noStrike" cap="none" normalizeH="0" baseline="0" dirty="0" smtClean="0">
                <a:ln>
                  <a:noFill/>
                </a:ln>
                <a:solidFill>
                  <a:srgbClr val="505050"/>
                </a:solidFill>
                <a:effectLst/>
                <a:latin typeface="Arial" pitchFamily="34" charset="0"/>
                <a:cs typeface="Arial" pitchFamily="34" charset="0"/>
              </a:rPr>
              <a:t> mountains, North Kivu</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33333"/>
                </a:solidFill>
                <a:effectLst/>
                <a:latin typeface="Arial" pitchFamily="34" charset="0"/>
                <a:cs typeface="Arial" pitchFamily="34" charset="0"/>
              </a:rPr>
              <a:t>Congolese rebels:</a:t>
            </a:r>
            <a:endParaRPr kumimoji="0" lang="en-US"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b="1" i="0" u="none" strike="noStrike" cap="none" normalizeH="0" baseline="0" dirty="0" smtClean="0">
                <a:ln>
                  <a:noFill/>
                </a:ln>
                <a:solidFill>
                  <a:srgbClr val="505050"/>
                </a:solidFill>
                <a:effectLst/>
                <a:latin typeface="Arial" pitchFamily="34" charset="0"/>
                <a:cs typeface="Arial" pitchFamily="34" charset="0"/>
              </a:rPr>
              <a:t>M23</a:t>
            </a:r>
            <a:r>
              <a:rPr kumimoji="0" lang="en-US" b="0" i="0" u="none" strike="noStrike" cap="none" normalizeH="0" baseline="0" dirty="0" smtClean="0">
                <a:ln>
                  <a:noFill/>
                </a:ln>
                <a:solidFill>
                  <a:srgbClr val="505050"/>
                </a:solidFill>
                <a:effectLst/>
                <a:latin typeface="Arial" pitchFamily="34" charset="0"/>
                <a:cs typeface="Arial" pitchFamily="34" charset="0"/>
              </a:rPr>
              <a:t>: Formed from soldiers who mutinied in April - many once members of the CNDP </a:t>
            </a:r>
          </a:p>
          <a:p>
            <a:pPr marL="0" marR="0" lvl="0" indent="0" algn="l" defTabSz="914400" rtl="0" eaLnBrk="0" fontAlgn="base" latinLnBrk="0" hangingPunct="0">
              <a:lnSpc>
                <a:spcPct val="100000"/>
              </a:lnSpc>
              <a:spcBef>
                <a:spcPct val="0"/>
              </a:spcBef>
              <a:spcAft>
                <a:spcPct val="0"/>
              </a:spcAft>
              <a:buClrTx/>
              <a:buSzTx/>
              <a:tabLst/>
            </a:pPr>
            <a:r>
              <a:rPr kumimoji="0" lang="en-US" b="0" i="0" u="none" strike="noStrike" cap="none" normalizeH="0" baseline="0" dirty="0" smtClean="0">
                <a:ln>
                  <a:noFill/>
                </a:ln>
                <a:solidFill>
                  <a:srgbClr val="505050"/>
                </a:solidFill>
                <a:effectLst/>
                <a:latin typeface="Arial" pitchFamily="34" charset="0"/>
                <a:cs typeface="Arial" pitchFamily="34" charset="0"/>
              </a:rPr>
              <a:t>rebel group. UN says Rwandan-backed with different factions under control of Gen </a:t>
            </a:r>
            <a:r>
              <a:rPr kumimoji="0" lang="en-US" b="0" i="0" u="none" strike="noStrike" cap="none" normalizeH="0" baseline="0" dirty="0" err="1" smtClean="0">
                <a:ln>
                  <a:noFill/>
                </a:ln>
                <a:solidFill>
                  <a:srgbClr val="505050"/>
                </a:solidFill>
                <a:effectLst/>
                <a:latin typeface="Arial" pitchFamily="34" charset="0"/>
                <a:cs typeface="Arial" pitchFamily="34" charset="0"/>
              </a:rPr>
              <a:t>Bosco</a:t>
            </a:r>
            <a:r>
              <a:rPr kumimoji="0" lang="en-US" b="0" i="0" u="none" strike="noStrike" cap="none" normalizeH="0" baseline="0" dirty="0" smtClean="0">
                <a:ln>
                  <a:noFill/>
                </a:ln>
                <a:solidFill>
                  <a:srgbClr val="505050"/>
                </a:solidFill>
                <a:effectLst/>
                <a:latin typeface="Arial" pitchFamily="34" charset="0"/>
                <a:cs typeface="Arial" pitchFamily="34" charset="0"/>
              </a:rPr>
              <a:t> </a:t>
            </a:r>
            <a:r>
              <a:rPr kumimoji="0" lang="en-US" b="0" i="0" u="none" strike="noStrike" cap="none" normalizeH="0" baseline="0" dirty="0" err="1" smtClean="0">
                <a:ln>
                  <a:noFill/>
                </a:ln>
                <a:solidFill>
                  <a:srgbClr val="505050"/>
                </a:solidFill>
                <a:effectLst/>
                <a:latin typeface="Arial" pitchFamily="34" charset="0"/>
                <a:cs typeface="Arial" pitchFamily="34" charset="0"/>
              </a:rPr>
              <a:t>Ntaganda</a:t>
            </a:r>
            <a:r>
              <a:rPr kumimoji="0" lang="en-US" b="0" i="0" u="none" strike="noStrike" cap="none" normalizeH="0" baseline="0" dirty="0" smtClean="0">
                <a:ln>
                  <a:noFill/>
                </a:ln>
                <a:solidFill>
                  <a:srgbClr val="505050"/>
                </a:solidFill>
                <a:effectLst/>
                <a:latin typeface="Arial" pitchFamily="34" charset="0"/>
                <a:cs typeface="Arial" pitchFamily="34" charset="0"/>
              </a:rPr>
              <a:t> and Col </a:t>
            </a:r>
            <a:r>
              <a:rPr kumimoji="0" lang="en-US" b="0" i="0" u="none" strike="noStrike" cap="none" normalizeH="0" baseline="0" dirty="0" err="1" smtClean="0">
                <a:ln>
                  <a:noFill/>
                </a:ln>
                <a:solidFill>
                  <a:srgbClr val="505050"/>
                </a:solidFill>
                <a:effectLst/>
                <a:latin typeface="Arial" pitchFamily="34" charset="0"/>
                <a:cs typeface="Arial" pitchFamily="34" charset="0"/>
              </a:rPr>
              <a:t>Sultani</a:t>
            </a:r>
            <a:r>
              <a:rPr kumimoji="0" lang="en-US" b="0" i="0" u="none" strike="noStrike" cap="none" normalizeH="0" baseline="0" dirty="0" smtClean="0">
                <a:ln>
                  <a:noFill/>
                </a:ln>
                <a:solidFill>
                  <a:srgbClr val="505050"/>
                </a:solidFill>
                <a:effectLst/>
                <a:latin typeface="Arial" pitchFamily="34" charset="0"/>
                <a:cs typeface="Arial" pitchFamily="34" charset="0"/>
              </a:rPr>
              <a:t> </a:t>
            </a:r>
            <a:r>
              <a:rPr kumimoji="0" lang="en-US" b="0" i="0" u="none" strike="noStrike" cap="none" normalizeH="0" baseline="0" dirty="0" err="1" smtClean="0">
                <a:ln>
                  <a:noFill/>
                </a:ln>
                <a:solidFill>
                  <a:srgbClr val="505050"/>
                </a:solidFill>
                <a:effectLst/>
                <a:latin typeface="Arial" pitchFamily="34" charset="0"/>
                <a:cs typeface="Arial" pitchFamily="34" charset="0"/>
              </a:rPr>
              <a:t>Makenga</a:t>
            </a:r>
            <a:endParaRPr kumimoji="0" lang="en-US" b="0" i="0" u="none" strike="noStrike" cap="none" normalizeH="0" baseline="0" dirty="0" smtClean="0">
              <a:ln>
                <a:noFill/>
              </a:ln>
              <a:solidFill>
                <a:srgbClr val="50505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b="1" i="0" u="none" strike="noStrike" cap="none" normalizeH="0" baseline="0" dirty="0" smtClean="0">
                <a:ln>
                  <a:noFill/>
                </a:ln>
                <a:solidFill>
                  <a:srgbClr val="505050"/>
                </a:solidFill>
                <a:effectLst/>
                <a:latin typeface="Arial" pitchFamily="34" charset="0"/>
                <a:cs typeface="Arial" pitchFamily="34" charset="0"/>
              </a:rPr>
              <a:t>FDC </a:t>
            </a:r>
            <a:r>
              <a:rPr kumimoji="0" lang="en-US" b="0" i="0" u="none" strike="noStrike" cap="none" normalizeH="0" baseline="0" dirty="0" smtClean="0">
                <a:ln>
                  <a:noFill/>
                </a:ln>
                <a:solidFill>
                  <a:srgbClr val="505050"/>
                </a:solidFill>
                <a:effectLst/>
                <a:latin typeface="Arial" pitchFamily="34" charset="0"/>
                <a:cs typeface="Arial" pitchFamily="34" charset="0"/>
              </a:rPr>
              <a:t>(Congo </a:t>
            </a:r>
            <a:r>
              <a:rPr kumimoji="0" lang="en-US" b="0" i="0" u="none" strike="noStrike" cap="none" normalizeH="0" baseline="0" dirty="0" err="1" smtClean="0">
                <a:ln>
                  <a:noFill/>
                </a:ln>
                <a:solidFill>
                  <a:srgbClr val="505050"/>
                </a:solidFill>
                <a:effectLst/>
                <a:latin typeface="Arial" pitchFamily="34" charset="0"/>
                <a:cs typeface="Arial" pitchFamily="34" charset="0"/>
              </a:rPr>
              <a:t>Defence</a:t>
            </a:r>
            <a:r>
              <a:rPr kumimoji="0" lang="en-US" b="0" i="0" u="none" strike="noStrike" cap="none" normalizeH="0" baseline="0" dirty="0" smtClean="0">
                <a:ln>
                  <a:noFill/>
                </a:ln>
                <a:solidFill>
                  <a:srgbClr val="505050"/>
                </a:solidFill>
                <a:effectLst/>
                <a:latin typeface="Arial" pitchFamily="34" charset="0"/>
                <a:cs typeface="Arial" pitchFamily="34" charset="0"/>
              </a:rPr>
              <a:t> Front): Fought FDLR rebels early this year</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b="1" i="0" u="none" strike="noStrike" cap="none" normalizeH="0" baseline="0" dirty="0" smtClean="0">
                <a:ln>
                  <a:noFill/>
                </a:ln>
                <a:solidFill>
                  <a:srgbClr val="505050"/>
                </a:solidFill>
                <a:effectLst/>
                <a:latin typeface="Arial" pitchFamily="34" charset="0"/>
                <a:cs typeface="Arial" pitchFamily="34" charset="0"/>
              </a:rPr>
              <a:t>APCLS </a:t>
            </a:r>
            <a:r>
              <a:rPr kumimoji="0" lang="en-US" b="0" i="0" u="none" strike="noStrike" cap="none" normalizeH="0" baseline="0" dirty="0" smtClean="0">
                <a:ln>
                  <a:noFill/>
                </a:ln>
                <a:solidFill>
                  <a:srgbClr val="505050"/>
                </a:solidFill>
                <a:effectLst/>
                <a:latin typeface="Arial" pitchFamily="34" charset="0"/>
                <a:cs typeface="Arial" pitchFamily="34" charset="0"/>
              </a:rPr>
              <a:t>(Patriotic Alliance for Free and Sovereign Congo): Operates in </a:t>
            </a:r>
            <a:r>
              <a:rPr kumimoji="0" lang="en-US" b="0" i="0" u="none" strike="noStrike" cap="none" normalizeH="0" baseline="0" dirty="0" err="1" smtClean="0">
                <a:ln>
                  <a:noFill/>
                </a:ln>
                <a:solidFill>
                  <a:srgbClr val="505050"/>
                </a:solidFill>
                <a:effectLst/>
                <a:latin typeface="Arial" pitchFamily="34" charset="0"/>
                <a:cs typeface="Arial" pitchFamily="34" charset="0"/>
              </a:rPr>
              <a:t>Masisi</a:t>
            </a:r>
            <a:r>
              <a:rPr kumimoji="0" lang="en-US" b="0" i="0" u="none" strike="noStrike" cap="none" normalizeH="0" baseline="0" dirty="0" smtClean="0">
                <a:ln>
                  <a:noFill/>
                </a:ln>
                <a:solidFill>
                  <a:srgbClr val="505050"/>
                </a:solidFill>
                <a:effectLst/>
                <a:latin typeface="Arial" pitchFamily="34" charset="0"/>
                <a:cs typeface="Arial" pitchFamily="34" charset="0"/>
              </a:rPr>
              <a:t> area west of </a:t>
            </a:r>
            <a:r>
              <a:rPr kumimoji="0" lang="en-US" b="0" i="0" u="none" strike="noStrike" cap="none" normalizeH="0" baseline="0" dirty="0" err="1" smtClean="0">
                <a:ln>
                  <a:noFill/>
                </a:ln>
                <a:solidFill>
                  <a:srgbClr val="505050"/>
                </a:solidFill>
                <a:effectLst/>
                <a:latin typeface="Arial" pitchFamily="34" charset="0"/>
                <a:cs typeface="Arial" pitchFamily="34" charset="0"/>
              </a:rPr>
              <a:t>Goma</a:t>
            </a:r>
            <a:endParaRPr kumimoji="0" lang="en-US" b="0" i="0" u="none" strike="noStrike" cap="none" normalizeH="0" baseline="0" dirty="0" smtClean="0">
              <a:ln>
                <a:noFill/>
              </a:ln>
              <a:solidFill>
                <a:srgbClr val="50505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b="1" i="0" u="none" strike="noStrike" cap="none" normalizeH="0" baseline="0" dirty="0" smtClean="0">
                <a:ln>
                  <a:noFill/>
                </a:ln>
                <a:solidFill>
                  <a:srgbClr val="505050"/>
                </a:solidFill>
                <a:effectLst/>
                <a:latin typeface="Arial" pitchFamily="34" charset="0"/>
                <a:cs typeface="Arial" pitchFamily="34" charset="0"/>
              </a:rPr>
              <a:t>FRPI </a:t>
            </a:r>
            <a:r>
              <a:rPr kumimoji="0" lang="en-US" b="0" i="0" u="none" strike="noStrike" cap="none" normalizeH="0" baseline="0" dirty="0" smtClean="0">
                <a:ln>
                  <a:noFill/>
                </a:ln>
                <a:solidFill>
                  <a:srgbClr val="505050"/>
                </a:solidFill>
                <a:effectLst/>
                <a:latin typeface="Arial" pitchFamily="34" charset="0"/>
                <a:cs typeface="Arial" pitchFamily="34" charset="0"/>
              </a:rPr>
              <a:t>(Patriotic Resistance Forces of </a:t>
            </a:r>
            <a:r>
              <a:rPr kumimoji="0" lang="en-US" b="0" i="0" u="none" strike="noStrike" cap="none" normalizeH="0" baseline="0" dirty="0" err="1" smtClean="0">
                <a:ln>
                  <a:noFill/>
                </a:ln>
                <a:solidFill>
                  <a:srgbClr val="505050"/>
                </a:solidFill>
                <a:effectLst/>
                <a:latin typeface="Arial" pitchFamily="34" charset="0"/>
                <a:cs typeface="Arial" pitchFamily="34" charset="0"/>
              </a:rPr>
              <a:t>Ituri</a:t>
            </a:r>
            <a:r>
              <a:rPr kumimoji="0" lang="en-US" b="0" i="0" u="none" strike="noStrike" cap="none" normalizeH="0" baseline="0" dirty="0" smtClean="0">
                <a:ln>
                  <a:noFill/>
                </a:ln>
                <a:solidFill>
                  <a:srgbClr val="505050"/>
                </a:solidFill>
                <a:effectLst/>
                <a:latin typeface="Arial" pitchFamily="34" charset="0"/>
                <a:cs typeface="Arial" pitchFamily="34" charset="0"/>
              </a:rPr>
              <a:t>): Operates in </a:t>
            </a:r>
            <a:r>
              <a:rPr kumimoji="0" lang="en-US" b="0" i="0" u="none" strike="noStrike" cap="none" normalizeH="0" baseline="0" dirty="0" err="1" smtClean="0">
                <a:ln>
                  <a:noFill/>
                </a:ln>
                <a:solidFill>
                  <a:srgbClr val="505050"/>
                </a:solidFill>
                <a:effectLst/>
                <a:latin typeface="Arial" pitchFamily="34" charset="0"/>
                <a:cs typeface="Arial" pitchFamily="34" charset="0"/>
              </a:rPr>
              <a:t>Ituri</a:t>
            </a:r>
            <a:r>
              <a:rPr kumimoji="0" lang="en-US" b="0" i="0" u="none" strike="noStrike" cap="none" normalizeH="0" baseline="0" dirty="0" smtClean="0">
                <a:ln>
                  <a:noFill/>
                </a:ln>
                <a:solidFill>
                  <a:srgbClr val="505050"/>
                </a:solidFill>
                <a:effectLst/>
                <a:latin typeface="Arial" pitchFamily="34" charset="0"/>
                <a:cs typeface="Arial" pitchFamily="34" charset="0"/>
              </a:rPr>
              <a:t> Province near Uganda border</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333333"/>
                </a:solidFill>
                <a:effectLst/>
                <a:latin typeface="Arial" pitchFamily="34" charset="0"/>
                <a:cs typeface="Arial" pitchFamily="34" charset="0"/>
              </a:rPr>
              <a:t>Mai </a:t>
            </a:r>
            <a:r>
              <a:rPr kumimoji="0" lang="en-US" b="1" i="0" u="none" strike="noStrike" cap="none" normalizeH="0" baseline="0" dirty="0" err="1" smtClean="0">
                <a:ln>
                  <a:noFill/>
                </a:ln>
                <a:solidFill>
                  <a:srgbClr val="333333"/>
                </a:solidFill>
                <a:effectLst/>
                <a:latin typeface="Arial" pitchFamily="34" charset="0"/>
                <a:cs typeface="Arial" pitchFamily="34" charset="0"/>
              </a:rPr>
              <a:t>Mai</a:t>
            </a:r>
            <a:r>
              <a:rPr kumimoji="0" lang="en-US" b="1" i="0" u="none" strike="noStrike" cap="none" normalizeH="0" baseline="0" dirty="0" smtClean="0">
                <a:ln>
                  <a:noFill/>
                </a:ln>
                <a:solidFill>
                  <a:srgbClr val="333333"/>
                </a:solidFill>
                <a:effectLst/>
                <a:latin typeface="Arial" pitchFamily="34" charset="0"/>
                <a:cs typeface="Arial" pitchFamily="34" charset="0"/>
              </a:rPr>
              <a:t> - term for armed community groups:</a:t>
            </a:r>
            <a:endParaRPr kumimoji="0" lang="en-US"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b="1" i="0" u="none" strike="noStrike" cap="none" normalizeH="0" baseline="0" dirty="0" smtClean="0">
                <a:ln>
                  <a:noFill/>
                </a:ln>
                <a:solidFill>
                  <a:srgbClr val="505050"/>
                </a:solidFill>
                <a:effectLst/>
                <a:latin typeface="Arial" pitchFamily="34" charset="0"/>
                <a:cs typeface="Arial" pitchFamily="34" charset="0"/>
              </a:rPr>
              <a:t>Mai </a:t>
            </a:r>
            <a:r>
              <a:rPr kumimoji="0" lang="en-US" b="1" i="0" u="none" strike="noStrike" cap="none" normalizeH="0" baseline="0" dirty="0" err="1" smtClean="0">
                <a:ln>
                  <a:noFill/>
                </a:ln>
                <a:solidFill>
                  <a:srgbClr val="505050"/>
                </a:solidFill>
                <a:effectLst/>
                <a:latin typeface="Arial" pitchFamily="34" charset="0"/>
                <a:cs typeface="Arial" pitchFamily="34" charset="0"/>
              </a:rPr>
              <a:t>Mai</a:t>
            </a:r>
            <a:r>
              <a:rPr kumimoji="0" lang="en-US" b="1" i="0" u="none" strike="noStrike" cap="none" normalizeH="0" baseline="0" dirty="0" smtClean="0">
                <a:ln>
                  <a:noFill/>
                </a:ln>
                <a:solidFill>
                  <a:srgbClr val="505050"/>
                </a:solidFill>
                <a:effectLst/>
                <a:latin typeface="Arial" pitchFamily="34" charset="0"/>
                <a:cs typeface="Arial" pitchFamily="34" charset="0"/>
              </a:rPr>
              <a:t> </a:t>
            </a:r>
            <a:r>
              <a:rPr kumimoji="0" lang="en-US" b="1" i="0" u="none" strike="noStrike" cap="none" normalizeH="0" baseline="0" dirty="0" err="1" smtClean="0">
                <a:ln>
                  <a:noFill/>
                </a:ln>
                <a:solidFill>
                  <a:srgbClr val="505050"/>
                </a:solidFill>
                <a:effectLst/>
                <a:latin typeface="Arial" pitchFamily="34" charset="0"/>
                <a:cs typeface="Arial" pitchFamily="34" charset="0"/>
              </a:rPr>
              <a:t>Raia</a:t>
            </a:r>
            <a:r>
              <a:rPr kumimoji="0" lang="en-US" b="1" i="0" u="none" strike="noStrike" cap="none" normalizeH="0" baseline="0" dirty="0" smtClean="0">
                <a:ln>
                  <a:noFill/>
                </a:ln>
                <a:solidFill>
                  <a:srgbClr val="505050"/>
                </a:solidFill>
                <a:effectLst/>
                <a:latin typeface="Arial" pitchFamily="34" charset="0"/>
                <a:cs typeface="Arial" pitchFamily="34" charset="0"/>
              </a:rPr>
              <a:t> </a:t>
            </a:r>
            <a:r>
              <a:rPr kumimoji="0" lang="en-US" b="1" i="0" u="none" strike="noStrike" cap="none" normalizeH="0" baseline="0" dirty="0" err="1" smtClean="0">
                <a:ln>
                  <a:noFill/>
                </a:ln>
                <a:solidFill>
                  <a:srgbClr val="505050"/>
                </a:solidFill>
                <a:effectLst/>
                <a:latin typeface="Arial" pitchFamily="34" charset="0"/>
                <a:cs typeface="Arial" pitchFamily="34" charset="0"/>
              </a:rPr>
              <a:t>Mutomboki</a:t>
            </a:r>
            <a:r>
              <a:rPr kumimoji="0" lang="en-US" b="0" i="0" u="none" strike="noStrike" cap="none" normalizeH="0" baseline="0" dirty="0" smtClean="0">
                <a:ln>
                  <a:noFill/>
                </a:ln>
                <a:solidFill>
                  <a:srgbClr val="505050"/>
                </a:solidFill>
                <a:effectLst/>
                <a:latin typeface="Arial" pitchFamily="34" charset="0"/>
                <a:cs typeface="Arial" pitchFamily="34" charset="0"/>
              </a:rPr>
              <a:t>: Has fought both FDLR and FARDC</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b="1" i="0" u="none" strike="noStrike" cap="none" normalizeH="0" baseline="0" dirty="0" smtClean="0">
                <a:ln>
                  <a:noFill/>
                </a:ln>
                <a:solidFill>
                  <a:srgbClr val="505050"/>
                </a:solidFill>
                <a:effectLst/>
                <a:latin typeface="Arial" pitchFamily="34" charset="0"/>
                <a:cs typeface="Arial" pitchFamily="34" charset="0"/>
              </a:rPr>
              <a:t>Mai </a:t>
            </a:r>
            <a:r>
              <a:rPr kumimoji="0" lang="en-US" b="1" i="0" u="none" strike="noStrike" cap="none" normalizeH="0" baseline="0" dirty="0" err="1" smtClean="0">
                <a:ln>
                  <a:noFill/>
                </a:ln>
                <a:solidFill>
                  <a:srgbClr val="505050"/>
                </a:solidFill>
                <a:effectLst/>
                <a:latin typeface="Arial" pitchFamily="34" charset="0"/>
                <a:cs typeface="Arial" pitchFamily="34" charset="0"/>
              </a:rPr>
              <a:t>Mai</a:t>
            </a:r>
            <a:r>
              <a:rPr kumimoji="0" lang="en-US" b="1" i="0" u="none" strike="noStrike" cap="none" normalizeH="0" baseline="0" dirty="0" smtClean="0">
                <a:ln>
                  <a:noFill/>
                </a:ln>
                <a:solidFill>
                  <a:srgbClr val="505050"/>
                </a:solidFill>
                <a:effectLst/>
                <a:latin typeface="Arial" pitchFamily="34" charset="0"/>
                <a:cs typeface="Arial" pitchFamily="34" charset="0"/>
              </a:rPr>
              <a:t> </a:t>
            </a:r>
            <a:r>
              <a:rPr kumimoji="0" lang="en-US" b="1" i="0" u="none" strike="noStrike" cap="none" normalizeH="0" baseline="0" dirty="0" err="1" smtClean="0">
                <a:ln>
                  <a:noFill/>
                </a:ln>
                <a:solidFill>
                  <a:srgbClr val="505050"/>
                </a:solidFill>
                <a:effectLst/>
                <a:latin typeface="Arial" pitchFamily="34" charset="0"/>
                <a:cs typeface="Arial" pitchFamily="34" charset="0"/>
              </a:rPr>
              <a:t>Gedeon</a:t>
            </a:r>
            <a:r>
              <a:rPr kumimoji="0" lang="en-US" b="0" i="0" u="none" strike="noStrike" cap="none" normalizeH="0" baseline="0" dirty="0" smtClean="0">
                <a:ln>
                  <a:noFill/>
                </a:ln>
                <a:solidFill>
                  <a:srgbClr val="505050"/>
                </a:solidFill>
                <a:effectLst/>
                <a:latin typeface="Arial" pitchFamily="34" charset="0"/>
                <a:cs typeface="Arial" pitchFamily="34" charset="0"/>
              </a:rPr>
              <a:t>: Allied to separatists in southern Katanga province</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b="1" i="0" u="none" strike="noStrike" cap="none" normalizeH="0" baseline="0" dirty="0" smtClean="0">
                <a:ln>
                  <a:noFill/>
                </a:ln>
                <a:solidFill>
                  <a:srgbClr val="505050"/>
                </a:solidFill>
                <a:effectLst/>
                <a:latin typeface="Arial" pitchFamily="34" charset="0"/>
                <a:cs typeface="Arial" pitchFamily="34" charset="0"/>
              </a:rPr>
              <a:t>Mai </a:t>
            </a:r>
            <a:r>
              <a:rPr kumimoji="0" lang="en-US" b="1" i="0" u="none" strike="noStrike" cap="none" normalizeH="0" baseline="0" dirty="0" err="1" smtClean="0">
                <a:ln>
                  <a:noFill/>
                </a:ln>
                <a:solidFill>
                  <a:srgbClr val="505050"/>
                </a:solidFill>
                <a:effectLst/>
                <a:latin typeface="Arial" pitchFamily="34" charset="0"/>
                <a:cs typeface="Arial" pitchFamily="34" charset="0"/>
              </a:rPr>
              <a:t>Mai</a:t>
            </a:r>
            <a:r>
              <a:rPr kumimoji="0" lang="en-US" b="1" i="0" u="none" strike="noStrike" cap="none" normalizeH="0" baseline="0" dirty="0" smtClean="0">
                <a:ln>
                  <a:noFill/>
                </a:ln>
                <a:solidFill>
                  <a:srgbClr val="505050"/>
                </a:solidFill>
                <a:effectLst/>
                <a:latin typeface="Arial" pitchFamily="34" charset="0"/>
                <a:cs typeface="Arial" pitchFamily="34" charset="0"/>
              </a:rPr>
              <a:t> </a:t>
            </a:r>
            <a:r>
              <a:rPr kumimoji="0" lang="en-US" b="1" i="0" u="none" strike="noStrike" cap="none" normalizeH="0" baseline="0" dirty="0" err="1" smtClean="0">
                <a:ln>
                  <a:noFill/>
                </a:ln>
                <a:solidFill>
                  <a:srgbClr val="505050"/>
                </a:solidFill>
                <a:effectLst/>
                <a:latin typeface="Arial" pitchFamily="34" charset="0"/>
                <a:cs typeface="Arial" pitchFamily="34" charset="0"/>
              </a:rPr>
              <a:t>Yakutumba</a:t>
            </a:r>
            <a:r>
              <a:rPr kumimoji="0" lang="en-US" b="0" i="0" u="none" strike="noStrike" cap="none" normalizeH="0" baseline="0" dirty="0" smtClean="0">
                <a:ln>
                  <a:noFill/>
                </a:ln>
                <a:solidFill>
                  <a:srgbClr val="505050"/>
                </a:solidFill>
                <a:effectLst/>
                <a:latin typeface="Arial" pitchFamily="34" charset="0"/>
                <a:cs typeface="Arial" pitchFamily="34" charset="0"/>
              </a:rPr>
              <a:t>: Operates on shores of Lake Tanganyika</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b="1" i="0" u="none" strike="noStrike" cap="none" normalizeH="0" baseline="0" dirty="0" smtClean="0">
                <a:ln>
                  <a:noFill/>
                </a:ln>
                <a:solidFill>
                  <a:srgbClr val="505050"/>
                </a:solidFill>
                <a:effectLst/>
                <a:latin typeface="Arial" pitchFamily="34" charset="0"/>
                <a:cs typeface="Arial" pitchFamily="34" charset="0"/>
              </a:rPr>
              <a:t>Mai </a:t>
            </a:r>
            <a:r>
              <a:rPr kumimoji="0" lang="en-US" b="1" i="0" u="none" strike="noStrike" cap="none" normalizeH="0" baseline="0" dirty="0" err="1" smtClean="0">
                <a:ln>
                  <a:noFill/>
                </a:ln>
                <a:solidFill>
                  <a:srgbClr val="505050"/>
                </a:solidFill>
                <a:effectLst/>
                <a:latin typeface="Arial" pitchFamily="34" charset="0"/>
                <a:cs typeface="Arial" pitchFamily="34" charset="0"/>
              </a:rPr>
              <a:t>Mai</a:t>
            </a:r>
            <a:r>
              <a:rPr kumimoji="0" lang="en-US" b="1" i="0" u="none" strike="noStrike" cap="none" normalizeH="0" baseline="0" dirty="0" smtClean="0">
                <a:ln>
                  <a:noFill/>
                </a:ln>
                <a:solidFill>
                  <a:srgbClr val="505050"/>
                </a:solidFill>
                <a:effectLst/>
                <a:latin typeface="Arial" pitchFamily="34" charset="0"/>
                <a:cs typeface="Arial" pitchFamily="34" charset="0"/>
              </a:rPr>
              <a:t> </a:t>
            </a:r>
            <a:r>
              <a:rPr kumimoji="0" lang="en-US" b="1" i="0" u="none" strike="noStrike" cap="none" normalizeH="0" baseline="0" dirty="0" err="1" smtClean="0">
                <a:ln>
                  <a:noFill/>
                </a:ln>
                <a:solidFill>
                  <a:srgbClr val="505050"/>
                </a:solidFill>
                <a:effectLst/>
                <a:latin typeface="Arial" pitchFamily="34" charset="0"/>
                <a:cs typeface="Arial" pitchFamily="34" charset="0"/>
              </a:rPr>
              <a:t>Sheka</a:t>
            </a:r>
            <a:r>
              <a:rPr kumimoji="0" lang="en-US" b="1" i="0" u="none" strike="noStrike" cap="none" normalizeH="0" baseline="0" dirty="0" smtClean="0">
                <a:ln>
                  <a:noFill/>
                </a:ln>
                <a:solidFill>
                  <a:srgbClr val="505050"/>
                </a:solidFill>
                <a:effectLst/>
                <a:latin typeface="Arial" pitchFamily="34" charset="0"/>
                <a:cs typeface="Arial" pitchFamily="34" charset="0"/>
              </a:rPr>
              <a:t> </a:t>
            </a:r>
            <a:r>
              <a:rPr kumimoji="0" lang="en-US" b="0" i="0" u="none" strike="noStrike" cap="none" normalizeH="0" baseline="0" dirty="0" smtClean="0">
                <a:ln>
                  <a:noFill/>
                </a:ln>
                <a:solidFill>
                  <a:srgbClr val="505050"/>
                </a:solidFill>
                <a:effectLst/>
                <a:latin typeface="Arial" pitchFamily="34" charset="0"/>
                <a:cs typeface="Arial" pitchFamily="34" charset="0"/>
              </a:rPr>
              <a:t>- also known as NDC (</a:t>
            </a:r>
            <a:r>
              <a:rPr kumimoji="0" lang="en-US" b="0" i="0" u="none" strike="noStrike" cap="none" normalizeH="0" baseline="0" dirty="0" err="1" smtClean="0">
                <a:ln>
                  <a:noFill/>
                </a:ln>
                <a:solidFill>
                  <a:srgbClr val="505050"/>
                </a:solidFill>
                <a:effectLst/>
                <a:latin typeface="Arial" pitchFamily="34" charset="0"/>
                <a:cs typeface="Arial" pitchFamily="34" charset="0"/>
              </a:rPr>
              <a:t>Nduma</a:t>
            </a:r>
            <a:r>
              <a:rPr kumimoji="0" lang="en-US" b="0" i="0" u="none" strike="noStrike" cap="none" normalizeH="0" baseline="0" dirty="0" smtClean="0">
                <a:ln>
                  <a:noFill/>
                </a:ln>
                <a:solidFill>
                  <a:srgbClr val="505050"/>
                </a:solidFill>
                <a:effectLst/>
                <a:latin typeface="Arial" pitchFamily="34" charset="0"/>
                <a:cs typeface="Arial" pitchFamily="34" charset="0"/>
              </a:rPr>
              <a:t> </a:t>
            </a:r>
            <a:r>
              <a:rPr kumimoji="0" lang="en-US" b="0" i="0" u="none" strike="noStrike" cap="none" normalizeH="0" baseline="0" dirty="0" err="1" smtClean="0">
                <a:ln>
                  <a:noFill/>
                </a:ln>
                <a:solidFill>
                  <a:srgbClr val="505050"/>
                </a:solidFill>
                <a:effectLst/>
                <a:latin typeface="Arial" pitchFamily="34" charset="0"/>
                <a:cs typeface="Arial" pitchFamily="34" charset="0"/>
              </a:rPr>
              <a:t>Defence</a:t>
            </a:r>
            <a:r>
              <a:rPr kumimoji="0" lang="en-US" b="0" i="0" u="none" strike="noStrike" cap="none" normalizeH="0" baseline="0" dirty="0" smtClean="0">
                <a:ln>
                  <a:noFill/>
                </a:ln>
                <a:solidFill>
                  <a:srgbClr val="505050"/>
                </a:solidFill>
                <a:effectLst/>
                <a:latin typeface="Arial" pitchFamily="34" charset="0"/>
                <a:cs typeface="Arial" pitchFamily="34" charset="0"/>
              </a:rPr>
              <a:t> of Congo), led by Gen </a:t>
            </a:r>
            <a:r>
              <a:rPr kumimoji="0" lang="en-US" b="0" i="0" u="none" strike="noStrike" cap="none" normalizeH="0" baseline="0" dirty="0" err="1" smtClean="0">
                <a:ln>
                  <a:noFill/>
                </a:ln>
                <a:solidFill>
                  <a:srgbClr val="505050"/>
                </a:solidFill>
                <a:effectLst/>
                <a:latin typeface="Arial" pitchFamily="34" charset="0"/>
                <a:cs typeface="Arial" pitchFamily="34" charset="0"/>
              </a:rPr>
              <a:t>Sheka</a:t>
            </a:r>
            <a:r>
              <a:rPr kumimoji="0" lang="en-US" b="0" i="0" u="none" strike="noStrike" cap="none" normalizeH="0" baseline="0" dirty="0" smtClean="0">
                <a:ln>
                  <a:noFill/>
                </a:ln>
                <a:solidFill>
                  <a:srgbClr val="505050"/>
                </a:solidFill>
                <a:effectLst/>
                <a:latin typeface="Arial" pitchFamily="34" charset="0"/>
                <a:cs typeface="Arial" pitchFamily="34" charset="0"/>
              </a:rPr>
              <a:t> </a:t>
            </a:r>
            <a:r>
              <a:rPr kumimoji="0" lang="en-US" b="0" i="0" u="none" strike="noStrike" cap="none" normalizeH="0" baseline="0" dirty="0" err="1" smtClean="0">
                <a:ln>
                  <a:noFill/>
                </a:ln>
                <a:solidFill>
                  <a:srgbClr val="505050"/>
                </a:solidFill>
                <a:effectLst/>
                <a:latin typeface="Arial" pitchFamily="34" charset="0"/>
                <a:cs typeface="Arial" pitchFamily="34" charset="0"/>
              </a:rPr>
              <a:t>Ntaberi</a:t>
            </a:r>
            <a:endParaRPr kumimoji="0" lang="en-US" b="0" i="0" u="none" strike="noStrike" cap="none" normalizeH="0" baseline="0" dirty="0" smtClean="0">
              <a:ln>
                <a:noFill/>
              </a:ln>
              <a:solidFill>
                <a:srgbClr val="50505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1" u="none" strike="noStrike" cap="none" normalizeH="0" baseline="0" dirty="0" smtClean="0">
                <a:ln>
                  <a:noFill/>
                </a:ln>
                <a:solidFill>
                  <a:srgbClr val="333333"/>
                </a:solidFill>
                <a:effectLst/>
                <a:latin typeface="Arial" pitchFamily="34" charset="0"/>
                <a:cs typeface="Arial" pitchFamily="34" charset="0"/>
              </a:rPr>
              <a:t>Main source: UN Group of Experts, June 2012</a:t>
            </a:r>
            <a:endParaRPr kumimoji="0" lang="en-US" b="0" i="0" u="none" strike="noStrike" cap="none" normalizeH="0" baseline="0" dirty="0" smtClean="0">
              <a:ln>
                <a:noFill/>
              </a:ln>
              <a:solidFill>
                <a:srgbClr val="505050"/>
              </a:solidFill>
              <a:effectLst/>
              <a:latin typeface="Arial" pitchFamily="34" charset="0"/>
              <a:cs typeface="Arial" pitchFamily="34" charset="0"/>
            </a:endParaRPr>
          </a:p>
        </p:txBody>
      </p:sp>
      <p:pic>
        <p:nvPicPr>
          <p:cNvPr id="22530" name="Picture 2" descr="Map"/>
          <p:cNvPicPr>
            <a:picLocks noChangeAspect="1" noChangeArrowheads="1"/>
          </p:cNvPicPr>
          <p:nvPr/>
        </p:nvPicPr>
        <p:blipFill>
          <a:blip r:embed="rId2" cstate="print"/>
          <a:srcRect/>
          <a:stretch>
            <a:fillRect/>
          </a:stretch>
        </p:blipFill>
        <p:spPr bwMode="auto">
          <a:xfrm>
            <a:off x="31750" y="596196738"/>
            <a:ext cx="2895600" cy="1628775"/>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Map"/>
          <p:cNvPicPr>
            <a:picLocks noChangeAspect="1" noChangeArrowheads="1"/>
          </p:cNvPicPr>
          <p:nvPr/>
        </p:nvPicPr>
        <p:blipFill>
          <a:blip r:embed="rId2" cstate="print"/>
          <a:srcRect/>
          <a:stretch>
            <a:fillRect/>
          </a:stretch>
        </p:blipFill>
        <p:spPr bwMode="auto">
          <a:xfrm>
            <a:off x="304800" y="457200"/>
            <a:ext cx="8263462" cy="46482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295</TotalTime>
  <Words>487</Words>
  <Application>Microsoft Office PowerPoint</Application>
  <PresentationFormat>On-screen Show (4:3)</PresentationFormat>
  <Paragraphs>54</Paragraphs>
  <Slides>19</Slides>
  <Notes>1</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Scarborough</dc:creator>
  <cp:lastModifiedBy>cscarborough</cp:lastModifiedBy>
  <cp:revision>26</cp:revision>
  <dcterms:created xsi:type="dcterms:W3CDTF">2013-03-16T16:07:04Z</dcterms:created>
  <dcterms:modified xsi:type="dcterms:W3CDTF">2013-04-02T14:40:49Z</dcterms:modified>
</cp:coreProperties>
</file>